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9.jpg" ContentType="image/gif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47"/>
  </p:notesMasterIdLst>
  <p:sldIdLst>
    <p:sldId id="256" r:id="rId2"/>
    <p:sldId id="258" r:id="rId3"/>
    <p:sldId id="260" r:id="rId4"/>
    <p:sldId id="273" r:id="rId5"/>
    <p:sldId id="263" r:id="rId6"/>
    <p:sldId id="304" r:id="rId7"/>
    <p:sldId id="276" r:id="rId8"/>
    <p:sldId id="277" r:id="rId9"/>
    <p:sldId id="279" r:id="rId10"/>
    <p:sldId id="278" r:id="rId11"/>
    <p:sldId id="272" r:id="rId12"/>
    <p:sldId id="280" r:id="rId13"/>
    <p:sldId id="283" r:id="rId14"/>
    <p:sldId id="282" r:id="rId15"/>
    <p:sldId id="284" r:id="rId16"/>
    <p:sldId id="287" r:id="rId17"/>
    <p:sldId id="291" r:id="rId18"/>
    <p:sldId id="292" r:id="rId19"/>
    <p:sldId id="290" r:id="rId20"/>
    <p:sldId id="288" r:id="rId21"/>
    <p:sldId id="293" r:id="rId22"/>
    <p:sldId id="294" r:id="rId23"/>
    <p:sldId id="295" r:id="rId24"/>
    <p:sldId id="309" r:id="rId25"/>
    <p:sldId id="299" r:id="rId26"/>
    <p:sldId id="268" r:id="rId27"/>
    <p:sldId id="301" r:id="rId28"/>
    <p:sldId id="300" r:id="rId29"/>
    <p:sldId id="298" r:id="rId30"/>
    <p:sldId id="266" r:id="rId31"/>
    <p:sldId id="303" r:id="rId32"/>
    <p:sldId id="267" r:id="rId33"/>
    <p:sldId id="302" r:id="rId34"/>
    <p:sldId id="305" r:id="rId35"/>
    <p:sldId id="306" r:id="rId36"/>
    <p:sldId id="307" r:id="rId37"/>
    <p:sldId id="308" r:id="rId38"/>
    <p:sldId id="311" r:id="rId39"/>
    <p:sldId id="310" r:id="rId40"/>
    <p:sldId id="265" r:id="rId41"/>
    <p:sldId id="296" r:id="rId42"/>
    <p:sldId id="275" r:id="rId43"/>
    <p:sldId id="264" r:id="rId44"/>
    <p:sldId id="269" r:id="rId45"/>
    <p:sldId id="257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 autoAdjust="0"/>
    <p:restoredTop sz="79971" autoAdjust="0"/>
  </p:normalViewPr>
  <p:slideViewPr>
    <p:cSldViewPr snapToGrid="0" snapToObjects="1">
      <p:cViewPr varScale="1">
        <p:scale>
          <a:sx n="89" d="100"/>
          <a:sy n="89" d="100"/>
        </p:scale>
        <p:origin x="-13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9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31268-D47C-C346-9D10-E5C403C1BB21}" type="datetimeFigureOut">
              <a:rPr lang="en-US" smtClean="0"/>
              <a:t>2/7/14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0D28F-B41F-9D48-A3B4-BE74C294C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1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Moon: Are we talking about diameter, volume,</a:t>
            </a:r>
            <a:r>
              <a:rPr lang="en-US" baseline="0" dirty="0" smtClean="0"/>
              <a:t> or mass? People will think they’re a little bit crazy.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76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board: four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96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baseline="0" dirty="0" smtClean="0"/>
              <a:t> participants mull over what could be here.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Present to local farmer’s association?</a:t>
            </a:r>
          </a:p>
          <a:p>
            <a:r>
              <a:rPr lang="en-US" baseline="0" dirty="0" smtClean="0"/>
              <a:t>Dialog with families and report back namelessly.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77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Been on my</a:t>
            </a:r>
            <a:r>
              <a:rPr lang="en-US" baseline="0" dirty="0" smtClean="0"/>
              <a:t> heart and mind for a while. Students chose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Here’s what I thought…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95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LESSON</a:t>
            </a:r>
          </a:p>
          <a:p>
            <a:r>
              <a:rPr lang="en-US" dirty="0" smtClean="0"/>
              <a:t>You have a super novice level of </a:t>
            </a:r>
            <a:r>
              <a:rPr lang="en-US" dirty="0" err="1" smtClean="0"/>
              <a:t>umnderstanding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 examples: Why does 400 ppm CO2 matter?</a:t>
            </a:r>
          </a:p>
          <a:p>
            <a:r>
              <a:rPr lang="en-US" dirty="0" smtClean="0"/>
              <a:t>Why should I even care? This is Iowa.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12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S: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Failuresto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respond decrease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l. Teachers' responses exhibit greater flexibility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kind of questions asked by teachers changes. 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37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37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30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Whiteboard:</a:t>
            </a:r>
          </a:p>
          <a:p>
            <a:r>
              <a:rPr lang="en-US" dirty="0" smtClean="0"/>
              <a:t>As adults, how do</a:t>
            </a:r>
            <a:r>
              <a:rPr lang="en-US" baseline="0" dirty="0" smtClean="0"/>
              <a:t> we learn about the things we’re curious about?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</a:t>
            </a:r>
            <a:r>
              <a:rPr lang="en-US" baseline="0" dirty="0" smtClean="0"/>
              <a:t> we make instructional decisions based on this?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do you perceive students will respond to this?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09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Limitation = Not seeing in AIW documents </a:t>
            </a:r>
            <a:r>
              <a:rPr lang="en-US" b="1" i="1" u="sng" dirty="0" smtClean="0"/>
              <a:t>AND</a:t>
            </a:r>
            <a:r>
              <a:rPr lang="en-US" b="0" i="0" u="none" baseline="0" dirty="0" smtClean="0"/>
              <a:t> not seeing in MY teaching</a:t>
            </a:r>
          </a:p>
          <a:p>
            <a:endParaRPr lang="en-US" b="0" i="0" u="none" baseline="0" dirty="0" smtClean="0"/>
          </a:p>
          <a:p>
            <a:r>
              <a:rPr lang="en-US" b="0" i="0" u="none" baseline="0" dirty="0" smtClean="0"/>
              <a:t>Active in terms of thinking and communicating learning</a:t>
            </a:r>
          </a:p>
          <a:p>
            <a:r>
              <a:rPr lang="en-US" b="0" i="0" u="none" baseline="0" dirty="0" smtClean="0"/>
              <a:t>Just passive in terms of directing their learning</a:t>
            </a:r>
          </a:p>
          <a:p>
            <a:endParaRPr lang="en-US" b="0" i="0" u="none" baseline="0" dirty="0" smtClean="0"/>
          </a:p>
          <a:p>
            <a:r>
              <a:rPr lang="en-US" b="0" i="0" u="none" baseline="0" dirty="0" smtClean="0"/>
              <a:t>How can we address these gaps in teaching?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61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we assess</a:t>
            </a:r>
            <a:r>
              <a:rPr lang="en-US" baseline="0" dirty="0" smtClean="0"/>
              <a:t> what matters, this helps students grow in that area </a:t>
            </a:r>
            <a:r>
              <a:rPr lang="en-US" b="1" i="1" u="sng" baseline="0" dirty="0" smtClean="0"/>
              <a:t>AND</a:t>
            </a:r>
            <a:r>
              <a:rPr lang="en-US" b="0" i="0" u="none" baseline="0" dirty="0" smtClean="0"/>
              <a:t> helps teachers grow in that area.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Looking at the needs of our quickly changing society (NGSS), we see the need for these</a:t>
            </a:r>
            <a:r>
              <a:rPr lang="en-US" baseline="0" dirty="0" smtClean="0"/>
              <a:t> listed.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… so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95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Pause to let ideas flow.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95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Grade-</a:t>
            </a:r>
            <a:r>
              <a:rPr lang="en-US" dirty="0" err="1" smtClean="0"/>
              <a:t>aholic’s</a:t>
            </a:r>
            <a:r>
              <a:rPr lang="en-US" dirty="0" smtClean="0"/>
              <a:t> Anonymous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47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47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moodle.bismarckschools.org</a:t>
            </a:r>
            <a:r>
              <a:rPr lang="en-US" dirty="0" smtClean="0"/>
              <a:t>/mod/book/</a:t>
            </a:r>
            <a:r>
              <a:rPr lang="en-US" dirty="0" err="1" smtClean="0"/>
              <a:t>view.php?id</a:t>
            </a:r>
            <a:r>
              <a:rPr lang="en-US" dirty="0" smtClean="0"/>
              <a:t>=17855&amp;chapterid=1301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47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moodle.bismarckschools.org</a:t>
            </a:r>
            <a:r>
              <a:rPr lang="en-US" dirty="0" smtClean="0"/>
              <a:t>/mod/book/</a:t>
            </a:r>
            <a:r>
              <a:rPr lang="en-US" dirty="0" err="1" smtClean="0"/>
              <a:t>view.php?id</a:t>
            </a:r>
            <a:r>
              <a:rPr lang="en-US" dirty="0" smtClean="0"/>
              <a:t>=17855&amp;chapterid=1301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47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Best I’ve mustered so far.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D28F-B41F-9D48-A3B4-BE74C294C9B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04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aperBackingColor.jpg"/>
          <p:cNvPicPr>
            <a:picLocks noChangeAspect="1"/>
          </p:cNvPicPr>
          <p:nvPr/>
        </p:nvPicPr>
        <p:blipFill>
          <a:blip r:embed="rId2"/>
          <a:srcRect l="469" t="13915"/>
          <a:stretch>
            <a:fillRect/>
          </a:stretch>
        </p:blipFill>
        <p:spPr>
          <a:xfrm>
            <a:off x="1613903" y="699248"/>
            <a:ext cx="5916194" cy="3837694"/>
          </a:xfrm>
          <a:prstGeom prst="rect">
            <a:avLst/>
          </a:prstGeom>
          <a:solidFill>
            <a:srgbClr val="FFFFFF">
              <a:shade val="85000"/>
            </a:srgbClr>
          </a:solidFill>
          <a:ln w="22225" cap="sq">
            <a:solidFill>
              <a:srgbClr val="FDFDFD"/>
            </a:solidFill>
            <a:miter lim="800000"/>
          </a:ln>
          <a:effectLst>
            <a:outerShdw blurRad="57150" dist="37500" dir="7560000" sy="98000" kx="80000" ky="63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569" y="1143000"/>
            <a:ext cx="5724862" cy="184696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69" y="2994212"/>
            <a:ext cx="5724862" cy="1007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90000"/>
              <a:buFont typeface="Wingdings" pitchFamily="2" charset="2"/>
              <a:buNone/>
              <a:defRPr sz="2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hotoBacking-r.png"/>
          <p:cNvPicPr>
            <a:picLocks noChangeAspect="1"/>
          </p:cNvPicPr>
          <p:nvPr/>
        </p:nvPicPr>
        <p:blipFill>
          <a:blip r:embed="rId2"/>
          <a:srcRect l="17353" t="9412" r="17500" b="32353"/>
          <a:stretch>
            <a:fillRect/>
          </a:stretch>
        </p:blipFill>
        <p:spPr>
          <a:xfrm>
            <a:off x="1586753" y="645459"/>
            <a:ext cx="5957047" cy="399377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435" y="4953000"/>
            <a:ext cx="8095130" cy="857250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435" y="5791200"/>
            <a:ext cx="8095130" cy="50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64792" y="804672"/>
            <a:ext cx="5638800" cy="3657600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18" y="2514600"/>
            <a:ext cx="8162365" cy="914400"/>
          </a:xfrm>
        </p:spPr>
        <p:txBody>
          <a:bodyPr anchor="b" anchorCtr="0"/>
          <a:lstStyle>
            <a:lvl1pPr algn="ctr">
              <a:defRPr sz="5400" b="0" cap="none" baseline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818" y="3429000"/>
            <a:ext cx="8162365" cy="701000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98613"/>
            <a:ext cx="3773488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" y="2174875"/>
            <a:ext cx="3773488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98613"/>
            <a:ext cx="3776472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776472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4170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1143000"/>
            <a:ext cx="3807662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199" y="605118"/>
            <a:ext cx="3776472" cy="55654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618815"/>
            <a:ext cx="3807662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pictureCaptionBacking.png"/>
          <p:cNvPicPr>
            <a:picLocks noChangeAspect="1"/>
          </p:cNvPicPr>
          <p:nvPr/>
        </p:nvPicPr>
        <p:blipFill>
          <a:blip r:embed="rId2"/>
          <a:srcRect l="52272" t="8889" r="5152" b="16566"/>
          <a:stretch>
            <a:fillRect/>
          </a:stretch>
        </p:blipFill>
        <p:spPr>
          <a:xfrm>
            <a:off x="4594412" y="663388"/>
            <a:ext cx="3893127" cy="511232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25487" y="1143000"/>
            <a:ext cx="3792537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2618815"/>
            <a:ext cx="3792537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29938" y="864971"/>
            <a:ext cx="3422075" cy="4709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7" y="462896"/>
            <a:ext cx="7718425" cy="828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9" y="1598613"/>
            <a:ext cx="7718424" cy="45720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685801"/>
            <a:ext cx="1066800" cy="5484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8" y="685757"/>
            <a:ext cx="6437312" cy="548222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6141" y="1586753"/>
            <a:ext cx="7691719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E57C7BE-EE2F-9E4B-94DF-04ACB0AC0883}" type="datetimeFigureOut">
              <a:rPr lang="en-US" smtClean="0"/>
              <a:t>2/7/14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2C4FA24-83A7-F943-B3FA-7D1BD7EE64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486662"/>
            <a:ext cx="473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Optima"/>
                <a:cs typeface="Optima"/>
              </a:rPr>
              <a:t>Leif Segen, @mr_segen, mr.segen@gmail.com</a:t>
            </a:r>
            <a:endParaRPr lang="en-US" dirty="0">
              <a:latin typeface="Optima"/>
              <a:cs typeface="Optim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Optima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400"/>
        </a:spcBef>
        <a:buSzPct val="90000"/>
        <a:buFont typeface="Wingdings" pitchFamily="2" charset="2"/>
        <a:buChar char="v"/>
        <a:defRPr sz="2400" kern="1200">
          <a:solidFill>
            <a:schemeClr val="tx1">
              <a:lumMod val="75000"/>
              <a:lumOff val="25000"/>
            </a:schemeClr>
          </a:solidFill>
          <a:latin typeface="Optima"/>
          <a:ea typeface="+mn-ea"/>
          <a:cs typeface="Optima"/>
        </a:defRPr>
      </a:lvl1pPr>
      <a:lvl2pPr marL="914400" indent="-45720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2200" kern="1200">
          <a:solidFill>
            <a:schemeClr val="tx1">
              <a:lumMod val="75000"/>
              <a:lumOff val="25000"/>
            </a:schemeClr>
          </a:solidFill>
          <a:latin typeface="Optima"/>
          <a:ea typeface="+mn-ea"/>
          <a:cs typeface="Optima"/>
        </a:defRPr>
      </a:lvl2pPr>
      <a:lvl3pPr marL="1263650" indent="-34925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2000" kern="1200">
          <a:solidFill>
            <a:schemeClr val="tx1">
              <a:lumMod val="75000"/>
              <a:lumOff val="25000"/>
            </a:schemeClr>
          </a:solidFill>
          <a:latin typeface="Optima"/>
          <a:ea typeface="+mn-ea"/>
          <a:cs typeface="Optima"/>
        </a:defRPr>
      </a:lvl3pPr>
      <a:lvl4pPr marL="1600200" indent="-33655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Optima"/>
          <a:ea typeface="+mn-ea"/>
          <a:cs typeface="Optima"/>
        </a:defRPr>
      </a:lvl4pPr>
      <a:lvl5pPr marL="1946275" indent="-346075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Optima"/>
          <a:ea typeface="+mn-ea"/>
          <a:cs typeface="Optima"/>
        </a:defRPr>
      </a:lvl5pPr>
      <a:lvl6pPr marL="229076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1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bigideasgroup.org/" TargetMode="External"/><Relationship Id="rId4" Type="http://schemas.openxmlformats.org/officeDocument/2006/relationships/hyperlink" Target="https://pangea.stanford.edu/programs/outreach/climatechange/curriculum" TargetMode="Externa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Optima"/>
                <a:cs typeface="Optima"/>
              </a:rPr>
              <a:t>A-</a:t>
            </a:r>
            <a:r>
              <a:rPr lang="en-US" dirty="0" err="1" smtClean="0">
                <a:latin typeface="Optima"/>
                <a:cs typeface="Optima"/>
              </a:rPr>
              <a:t>scI</a:t>
            </a:r>
            <a:r>
              <a:rPr lang="en-US" dirty="0" smtClean="0">
                <a:latin typeface="Optima"/>
                <a:cs typeface="Optima"/>
              </a:rPr>
              <a:t>-W</a:t>
            </a:r>
            <a:endParaRPr lang="en-US" dirty="0">
              <a:latin typeface="Optima"/>
              <a:cs typeface="Optim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Optima"/>
                <a:cs typeface="Optima"/>
              </a:rPr>
              <a:t>Making Instructional Decisions</a:t>
            </a:r>
          </a:p>
          <a:p>
            <a:r>
              <a:rPr lang="en-US" dirty="0" smtClean="0">
                <a:latin typeface="Optima"/>
                <a:cs typeface="Optima"/>
              </a:rPr>
              <a:t>to Support Students</a:t>
            </a:r>
          </a:p>
          <a:p>
            <a:r>
              <a:rPr lang="en-US" dirty="0" smtClean="0">
                <a:latin typeface="Optima"/>
                <a:cs typeface="Optima"/>
              </a:rPr>
              <a:t>in Their Learning of Science</a:t>
            </a:r>
            <a:endParaRPr lang="en-US" dirty="0">
              <a:latin typeface="Optima"/>
              <a:cs typeface="Optim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3697" y="4936225"/>
            <a:ext cx="5243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Optima"/>
                <a:cs typeface="Optima"/>
              </a:rPr>
              <a:t>Leif Segen</a:t>
            </a:r>
          </a:p>
          <a:p>
            <a:pPr algn="ctr"/>
            <a:r>
              <a:rPr lang="en-US" dirty="0" smtClean="0">
                <a:latin typeface="Optima"/>
                <a:cs typeface="Optima"/>
              </a:rPr>
              <a:t>Co-Creator of Learning Environments</a:t>
            </a:r>
          </a:p>
          <a:p>
            <a:pPr algn="ctr"/>
            <a:r>
              <a:rPr lang="en-US" dirty="0" smtClean="0">
                <a:latin typeface="Optima"/>
                <a:cs typeface="Optima"/>
              </a:rPr>
              <a:t>(Teacher &amp; Science Dept. Chair)</a:t>
            </a:r>
            <a:endParaRPr lang="en-US" dirty="0">
              <a:latin typeface="Optima"/>
              <a:cs typeface="Optima"/>
            </a:endParaRPr>
          </a:p>
          <a:p>
            <a:pPr algn="ctr"/>
            <a:r>
              <a:rPr lang="en-US" dirty="0" smtClean="0">
                <a:latin typeface="Optima"/>
                <a:cs typeface="Optima"/>
              </a:rPr>
              <a:t>South Hamilton CSD</a:t>
            </a:r>
            <a:endParaRPr lang="en-US" dirty="0">
              <a:latin typeface="Optima"/>
              <a:cs typeface="Optima"/>
            </a:endParaRPr>
          </a:p>
        </p:txBody>
      </p:sp>
      <p:pic>
        <p:nvPicPr>
          <p:cNvPr id="10" name="Picture 9" descr="Screen Shot 2014-02-07 at 5.16.09 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6537592"/>
            <a:ext cx="3991524" cy="320408"/>
          </a:xfrm>
          <a:prstGeom prst="rect">
            <a:avLst/>
          </a:prstGeom>
        </p:spPr>
      </p:pic>
      <p:pic>
        <p:nvPicPr>
          <p:cNvPr id="11" name="Picture 10" descr="Screen Shot 2014-02-07 at 5.16.09 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6505664"/>
            <a:ext cx="4627745" cy="32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54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to Know Each 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2372648"/>
            <a:ext cx="7691719" cy="3786104"/>
          </a:xfrm>
        </p:spPr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District</a:t>
            </a:r>
          </a:p>
          <a:p>
            <a:r>
              <a:rPr lang="en-US" dirty="0"/>
              <a:t>How would the world be different if the moon were 50% larger? No right or wrong answers, just </a:t>
            </a:r>
            <a:r>
              <a:rPr lang="en-US" dirty="0" smtClean="0"/>
              <a:t>play.</a:t>
            </a:r>
          </a:p>
          <a:p>
            <a:r>
              <a:rPr lang="en-US" dirty="0" smtClean="0"/>
              <a:t>One thing you’ve been curious about lately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535878" y="6488668"/>
            <a:ext cx="56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Optima"/>
                <a:cs typeface="Optima"/>
              </a:rPr>
              <a:t>BIG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3865591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to Know Each 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2372648"/>
            <a:ext cx="7691719" cy="3786104"/>
          </a:xfrm>
        </p:spPr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District</a:t>
            </a:r>
          </a:p>
          <a:p>
            <a:r>
              <a:rPr lang="en-US" dirty="0"/>
              <a:t>How would the world be different if the moon were 50% larger? No right or wrong answers, just </a:t>
            </a:r>
            <a:r>
              <a:rPr lang="en-US" dirty="0" smtClean="0"/>
              <a:t>play.</a:t>
            </a:r>
          </a:p>
          <a:p>
            <a:r>
              <a:rPr lang="en-US" dirty="0" smtClean="0"/>
              <a:t>One thing you’ve been curious about lately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240915" y="6486662"/>
            <a:ext cx="2018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Optima"/>
                <a:cs typeface="Optima"/>
              </a:rPr>
              <a:t>BIG, </a:t>
            </a:r>
            <a:r>
              <a:rPr lang="en-US" i="1" dirty="0" smtClean="0">
                <a:latin typeface="Optima"/>
                <a:cs typeface="Optima"/>
              </a:rPr>
              <a:t>Step Brothers</a:t>
            </a:r>
            <a:endParaRPr lang="en-US" dirty="0">
              <a:latin typeface="Optima"/>
              <a:cs typeface="Optima"/>
            </a:endParaRPr>
          </a:p>
        </p:txBody>
      </p:sp>
      <p:pic>
        <p:nvPicPr>
          <p:cNvPr id="11" name="Picture 10" descr="094f900f061edae26596463a99748b6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30" y="1554002"/>
            <a:ext cx="4764608" cy="19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4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Rural District</a:t>
            </a:r>
          </a:p>
          <a:p>
            <a:r>
              <a:rPr lang="en-US" dirty="0" smtClean="0"/>
              <a:t>55 students per class</a:t>
            </a:r>
            <a:endParaRPr lang="en-US" dirty="0"/>
          </a:p>
          <a:p>
            <a:r>
              <a:rPr lang="en-US" dirty="0" smtClean="0"/>
              <a:t>Courses taught</a:t>
            </a:r>
          </a:p>
          <a:p>
            <a:pPr lvl="1"/>
            <a:r>
              <a:rPr lang="en-US" dirty="0" smtClean="0"/>
              <a:t>Physics</a:t>
            </a:r>
          </a:p>
          <a:p>
            <a:pPr lvl="1"/>
            <a:r>
              <a:rPr lang="en-US" dirty="0" smtClean="0"/>
              <a:t>Foundations of Science (9</a:t>
            </a:r>
            <a:r>
              <a:rPr lang="en-US" baseline="30000" dirty="0" smtClean="0"/>
              <a:t>th</a:t>
            </a:r>
            <a:r>
              <a:rPr lang="en-US" dirty="0" smtClean="0"/>
              <a:t> grade)</a:t>
            </a:r>
          </a:p>
          <a:p>
            <a:pPr lvl="1"/>
            <a:r>
              <a:rPr lang="en-US" dirty="0" smtClean="0"/>
              <a:t>Principles of Engineering (PLTW)</a:t>
            </a:r>
          </a:p>
          <a:p>
            <a:pPr lvl="1"/>
            <a:r>
              <a:rPr lang="en-US" dirty="0" smtClean="0"/>
              <a:t>Digital Electronics (PLTW)</a:t>
            </a:r>
          </a:p>
          <a:p>
            <a:pPr lvl="1"/>
            <a:r>
              <a:rPr lang="en-US" dirty="0" smtClean="0"/>
              <a:t>Current Science</a:t>
            </a:r>
          </a:p>
        </p:txBody>
      </p:sp>
    </p:spTree>
    <p:extLst>
      <p:ext uri="{BB962C8B-B14F-4D97-AF65-F5344CB8AC3E}">
        <p14:creationId xmlns:p14="http://schemas.microsoft.com/office/powerpoint/2010/main" val="578564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Heart of AIW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9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Heart of AIW</a:t>
            </a:r>
            <a:endParaRPr lang="en-US" dirty="0"/>
          </a:p>
        </p:txBody>
      </p:sp>
      <p:pic>
        <p:nvPicPr>
          <p:cNvPr id="4" name="Content Placeholder 3" descr="dad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3" b="80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4054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Gold, Right?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641" y="5181601"/>
            <a:ext cx="1805122" cy="110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69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Missing?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Missing?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487" y="1457979"/>
            <a:ext cx="2568591" cy="510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64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Missing?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5181600"/>
            <a:ext cx="2260428" cy="138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17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topics</a:t>
            </a:r>
            <a:r>
              <a:rPr lang="en-US" baseline="0" dirty="0" smtClean="0"/>
              <a:t> explored so far</a:t>
            </a:r>
          </a:p>
          <a:p>
            <a:pPr lvl="1"/>
            <a:r>
              <a:rPr lang="en-US" dirty="0" smtClean="0"/>
              <a:t>Data Collection &amp; Data Analysis</a:t>
            </a:r>
          </a:p>
          <a:p>
            <a:pPr lvl="1"/>
            <a:r>
              <a:rPr lang="en-US" dirty="0" smtClean="0"/>
              <a:t>Astronomy &amp; Cosmology</a:t>
            </a:r>
          </a:p>
          <a:p>
            <a:pPr lvl="1"/>
            <a:r>
              <a:rPr lang="en-US" dirty="0" smtClean="0"/>
              <a:t>Extreme Biology</a:t>
            </a:r>
            <a:r>
              <a:rPr lang="en-US" baseline="0" dirty="0" smtClean="0"/>
              <a:t> &amp; </a:t>
            </a:r>
            <a:r>
              <a:rPr lang="en-US" dirty="0" smtClean="0"/>
              <a:t>Anatomy</a:t>
            </a:r>
          </a:p>
          <a:p>
            <a:pPr lvl="1"/>
            <a:r>
              <a:rPr lang="en-US" dirty="0" smtClean="0"/>
              <a:t>Energy Storage &amp; Transfer</a:t>
            </a:r>
          </a:p>
        </p:txBody>
      </p:sp>
    </p:spTree>
    <p:extLst>
      <p:ext uri="{BB962C8B-B14F-4D97-AF65-F5344CB8AC3E}">
        <p14:creationId xmlns:p14="http://schemas.microsoft.com/office/powerpoint/2010/main" val="3894937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Science:</a:t>
            </a:r>
            <a:br>
              <a:rPr lang="en-US" dirty="0" smtClean="0"/>
            </a:br>
            <a:r>
              <a:rPr lang="en-US" dirty="0" smtClean="0"/>
              <a:t>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2186704"/>
            <a:ext cx="7691719" cy="3972048"/>
          </a:xfrm>
        </p:spPr>
        <p:txBody>
          <a:bodyPr/>
          <a:lstStyle/>
          <a:p>
            <a:r>
              <a:rPr lang="en-US" dirty="0" smtClean="0"/>
              <a:t>Prior understanding shared by students:</a:t>
            </a:r>
          </a:p>
          <a:p>
            <a:pPr lvl="1"/>
            <a:r>
              <a:rPr lang="en-US" dirty="0" smtClean="0"/>
              <a:t>Earth simply goes through cycles</a:t>
            </a:r>
          </a:p>
          <a:p>
            <a:pPr lvl="1"/>
            <a:r>
              <a:rPr lang="en-US" dirty="0" smtClean="0"/>
              <a:t>“I don’t care about that.”</a:t>
            </a:r>
          </a:p>
          <a:p>
            <a:pPr lvl="1"/>
            <a:r>
              <a:rPr lang="en-US" dirty="0" smtClean="0"/>
              <a:t>“I’m from Iowa. I’m from a farm family. I don’t believe in it.”</a:t>
            </a:r>
          </a:p>
          <a:p>
            <a:pPr lvl="1"/>
            <a:r>
              <a:rPr lang="en-US" dirty="0" smtClean="0"/>
              <a:t>There’s no way humans caused it.</a:t>
            </a:r>
          </a:p>
          <a:p>
            <a:pPr lvl="1"/>
            <a:r>
              <a:rPr lang="en-US" dirty="0" smtClean="0"/>
              <a:t>The oceans are flooding, right?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78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Cliché But Works</a:t>
            </a:r>
            <a:endParaRPr lang="en-US" dirty="0"/>
          </a:p>
        </p:txBody>
      </p:sp>
      <p:pic>
        <p:nvPicPr>
          <p:cNvPr id="4" name="Picture 3" descr="Screen Shot 2014-02-07 at 6.24.32 A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240"/>
          <a:stretch/>
        </p:blipFill>
        <p:spPr>
          <a:xfrm>
            <a:off x="1245809" y="2249714"/>
            <a:ext cx="6662406" cy="532190"/>
          </a:xfrm>
          <a:prstGeom prst="rect">
            <a:avLst/>
          </a:prstGeom>
        </p:spPr>
      </p:pic>
      <p:pic>
        <p:nvPicPr>
          <p:cNvPr id="5" name="Picture 4" descr="Screen Shot 2014-02-07 at 6.24.32 A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45"/>
          <a:stretch/>
        </p:blipFill>
        <p:spPr>
          <a:xfrm>
            <a:off x="1245809" y="3568095"/>
            <a:ext cx="6662406" cy="11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67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2225524"/>
            <a:ext cx="7691719" cy="3933228"/>
          </a:xfrm>
        </p:spPr>
        <p:txBody>
          <a:bodyPr/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Reasoning</a:t>
            </a:r>
          </a:p>
          <a:p>
            <a:r>
              <a:rPr lang="en-US" dirty="0" smtClean="0"/>
              <a:t>Student questions </a:t>
            </a:r>
            <a:r>
              <a:rPr lang="en-US" dirty="0">
                <a:sym typeface="Wingdings"/>
              </a:rPr>
              <a:t>&lt;</a:t>
            </a:r>
            <a:r>
              <a:rPr lang="en-US" dirty="0" smtClean="0">
                <a:sym typeface="Wingdings"/>
              </a:rPr>
              <a:t>-----&gt; Stanford Resources 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				     &amp; Supplements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4588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39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AIW Framework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048" y="2121506"/>
            <a:ext cx="1396815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82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 for Teacher Decision-Making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905" y="1811282"/>
            <a:ext cx="4092018" cy="45815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57359" y="6531833"/>
            <a:ext cx="218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Clough, Berg, Olson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364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0"/>
            <a:ext cx="6125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88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AIW Framework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333" y="2375505"/>
            <a:ext cx="2001762" cy="122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31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– S1:</a:t>
            </a:r>
            <a:br>
              <a:rPr lang="en-US" dirty="0" smtClean="0"/>
            </a:br>
            <a:r>
              <a:rPr lang="en-US" dirty="0" smtClean="0"/>
              <a:t>Higher Order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947332"/>
            <a:ext cx="7691719" cy="4211419"/>
          </a:xfrm>
        </p:spPr>
        <p:txBody>
          <a:bodyPr/>
          <a:lstStyle/>
          <a:p>
            <a:r>
              <a:rPr lang="en-US" dirty="0" smtClean="0"/>
              <a:t>Lawson Test of Scientific Reasoning</a:t>
            </a:r>
          </a:p>
          <a:p>
            <a:pPr lvl="1"/>
            <a:r>
              <a:rPr lang="en-US" dirty="0" smtClean="0"/>
              <a:t>Informs teacher of Piagetian stage of cognitive development:</a:t>
            </a:r>
          </a:p>
          <a:p>
            <a:pPr lvl="2"/>
            <a:r>
              <a:rPr lang="en-US" dirty="0" smtClean="0"/>
              <a:t>Concrete</a:t>
            </a:r>
          </a:p>
          <a:p>
            <a:pPr lvl="2"/>
            <a:r>
              <a:rPr lang="en-US" dirty="0" smtClean="0"/>
              <a:t>Transitional</a:t>
            </a:r>
          </a:p>
          <a:p>
            <a:pPr lvl="2"/>
            <a:r>
              <a:rPr lang="en-US" dirty="0" smtClean="0"/>
              <a:t>Formal Operational</a:t>
            </a:r>
          </a:p>
        </p:txBody>
      </p:sp>
    </p:spTree>
    <p:extLst>
      <p:ext uri="{BB962C8B-B14F-4D97-AF65-F5344CB8AC3E}">
        <p14:creationId xmlns:p14="http://schemas.microsoft.com/office/powerpoint/2010/main" val="3622909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AIW Framework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333" y="2987379"/>
            <a:ext cx="2001762" cy="122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54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– S2:</a:t>
            </a:r>
            <a:br>
              <a:rPr lang="en-US" dirty="0" smtClean="0"/>
            </a:br>
            <a:r>
              <a:rPr lang="en-US" dirty="0" smtClean="0"/>
              <a:t>Deep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838475"/>
            <a:ext cx="7691719" cy="4378478"/>
          </a:xfrm>
        </p:spPr>
        <p:txBody>
          <a:bodyPr>
            <a:normAutofit/>
          </a:bodyPr>
          <a:lstStyle/>
          <a:p>
            <a:r>
              <a:rPr lang="en-US" dirty="0" smtClean="0"/>
              <a:t>Physics &amp; Foundations</a:t>
            </a:r>
            <a:r>
              <a:rPr lang="en-US" baseline="0" dirty="0" smtClean="0"/>
              <a:t> of Science</a:t>
            </a:r>
          </a:p>
          <a:p>
            <a:pPr lvl="1"/>
            <a:r>
              <a:rPr lang="en-US" dirty="0" smtClean="0"/>
              <a:t>Not: Memorize Newton’s Laws</a:t>
            </a:r>
          </a:p>
          <a:p>
            <a:pPr lvl="1"/>
            <a:r>
              <a:rPr lang="en-US" dirty="0" smtClean="0"/>
              <a:t>Rather:</a:t>
            </a:r>
          </a:p>
          <a:p>
            <a:pPr lvl="2"/>
            <a:r>
              <a:rPr lang="en-US" dirty="0" smtClean="0"/>
              <a:t>1) Observe</a:t>
            </a:r>
          </a:p>
          <a:p>
            <a:pPr lvl="2"/>
            <a:r>
              <a:rPr lang="en-US" dirty="0" smtClean="0"/>
              <a:t>2) Formulate into student-composed laws</a:t>
            </a:r>
          </a:p>
          <a:p>
            <a:r>
              <a:rPr lang="en-US" dirty="0" smtClean="0"/>
              <a:t>Current Science – climate change</a:t>
            </a:r>
          </a:p>
          <a:p>
            <a:pPr lvl="1"/>
            <a:r>
              <a:rPr lang="en-US" dirty="0" smtClean="0"/>
              <a:t>Not: Telling students the current sci. consensus</a:t>
            </a:r>
          </a:p>
          <a:p>
            <a:pPr lvl="1"/>
            <a:r>
              <a:rPr lang="en-US" dirty="0" smtClean="0"/>
              <a:t>Rather: Identify student questions. Provide students the opportunity to discover answers.</a:t>
            </a:r>
          </a:p>
        </p:txBody>
      </p:sp>
    </p:spTree>
    <p:extLst>
      <p:ext uri="{BB962C8B-B14F-4D97-AF65-F5344CB8AC3E}">
        <p14:creationId xmlns:p14="http://schemas.microsoft.com/office/powerpoint/2010/main" val="407980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– S3:</a:t>
            </a:r>
            <a:br>
              <a:rPr lang="en-US" dirty="0" smtClean="0"/>
            </a:br>
            <a:r>
              <a:rPr lang="en-US" dirty="0" smtClean="0"/>
              <a:t>Substantive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838475"/>
            <a:ext cx="7691719" cy="437847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Rowe, M. “Wait-Time: Slowing Down May Be a Way of Speeding Up.” </a:t>
            </a:r>
            <a:r>
              <a:rPr lang="en-US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Journal of Teacher Education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, Jan-Feb 1986.</a:t>
            </a:r>
          </a:p>
          <a:p>
            <a:pPr lvl="1"/>
            <a:r>
              <a:rPr lang="en-US" dirty="0" smtClean="0"/>
              <a:t>Wait Time 1</a:t>
            </a:r>
          </a:p>
          <a:p>
            <a:pPr lvl="1"/>
            <a:r>
              <a:rPr lang="en-US" dirty="0" smtClean="0"/>
              <a:t>Wait Time 2</a:t>
            </a:r>
          </a:p>
          <a:p>
            <a:r>
              <a:rPr lang="en-US" dirty="0" smtClean="0"/>
              <a:t>Multitude of Effects on </a:t>
            </a:r>
            <a:r>
              <a:rPr lang="en-US" b="1" i="1" dirty="0" smtClean="0"/>
              <a:t>Teacher</a:t>
            </a:r>
            <a:r>
              <a:rPr lang="en-US" b="1" dirty="0" smtClean="0"/>
              <a:t> </a:t>
            </a:r>
            <a:r>
              <a:rPr lang="en-US" dirty="0" smtClean="0"/>
              <a:t>and Student</a:t>
            </a:r>
          </a:p>
        </p:txBody>
      </p:sp>
    </p:spTree>
    <p:extLst>
      <p:ext uri="{BB962C8B-B14F-4D97-AF65-F5344CB8AC3E}">
        <p14:creationId xmlns:p14="http://schemas.microsoft.com/office/powerpoint/2010/main" val="1921195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– </a:t>
            </a:r>
            <a:br>
              <a:rPr lang="en-US" dirty="0" smtClean="0"/>
            </a:br>
            <a:r>
              <a:rPr lang="en-US" dirty="0" smtClean="0"/>
              <a:t>My Journey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838475"/>
            <a:ext cx="7691719" cy="4378478"/>
          </a:xfrm>
        </p:spPr>
        <p:txBody>
          <a:bodyPr>
            <a:normAutofit/>
          </a:bodyPr>
          <a:lstStyle/>
          <a:p>
            <a:r>
              <a:rPr lang="en-US" dirty="0" smtClean="0"/>
              <a:t>Co-creating a learning environment</a:t>
            </a:r>
          </a:p>
          <a:p>
            <a:pPr lvl="1"/>
            <a:r>
              <a:rPr lang="en-US" dirty="0" smtClean="0"/>
              <a:t>Ask real questions</a:t>
            </a:r>
          </a:p>
          <a:p>
            <a:pPr lvl="1"/>
            <a:r>
              <a:rPr lang="en-US" dirty="0" smtClean="0"/>
              <a:t>Student-driven discourse</a:t>
            </a:r>
          </a:p>
          <a:p>
            <a:pPr lvl="1"/>
            <a:r>
              <a:rPr lang="en-US" dirty="0" smtClean="0"/>
              <a:t>Authentic audience</a:t>
            </a:r>
          </a:p>
        </p:txBody>
      </p:sp>
    </p:spTree>
    <p:extLst>
      <p:ext uri="{BB962C8B-B14F-4D97-AF65-F5344CB8AC3E}">
        <p14:creationId xmlns:p14="http://schemas.microsoft.com/office/powerpoint/2010/main" val="284730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AIW Framework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333" y="2092332"/>
            <a:ext cx="1469572" cy="89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5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pic>
        <p:nvPicPr>
          <p:cNvPr id="4" name="Student-Learner 3.0- 'The Teacher'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5488" y="1709738"/>
            <a:ext cx="7693025" cy="4327525"/>
          </a:xfrm>
        </p:spPr>
      </p:pic>
      <p:sp>
        <p:nvSpPr>
          <p:cNvPr id="5" name="TextBox 4"/>
          <p:cNvSpPr txBox="1"/>
          <p:nvPr/>
        </p:nvSpPr>
        <p:spPr>
          <a:xfrm>
            <a:off x="5636572" y="6488668"/>
            <a:ext cx="35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Optima"/>
                <a:cs typeface="Optima"/>
              </a:rPr>
              <a:t>Council for 21</a:t>
            </a:r>
            <a:r>
              <a:rPr lang="en-US" baseline="30000" dirty="0" smtClean="0">
                <a:latin typeface="Optima"/>
                <a:cs typeface="Optima"/>
              </a:rPr>
              <a:t>st</a:t>
            </a:r>
            <a:r>
              <a:rPr lang="en-US" dirty="0" smtClean="0">
                <a:latin typeface="Optima"/>
                <a:cs typeface="Optima"/>
              </a:rPr>
              <a:t> Century Learning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869386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AIW Framework -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793883"/>
            <a:ext cx="7691719" cy="4364869"/>
          </a:xfrm>
        </p:spPr>
        <p:txBody>
          <a:bodyPr/>
          <a:lstStyle/>
          <a:p>
            <a:r>
              <a:rPr lang="en-US" dirty="0" smtClean="0"/>
              <a:t>Promotes:</a:t>
            </a:r>
          </a:p>
          <a:p>
            <a:pPr lvl="1"/>
            <a:r>
              <a:rPr lang="en-US" dirty="0" smtClean="0"/>
              <a:t>cognitive development</a:t>
            </a:r>
          </a:p>
          <a:p>
            <a:pPr lvl="1"/>
            <a:r>
              <a:rPr lang="en-US" dirty="0" smtClean="0"/>
              <a:t>emotional engagement</a:t>
            </a:r>
          </a:p>
          <a:p>
            <a:pPr lvl="1"/>
            <a:r>
              <a:rPr lang="en-US" i="1" dirty="0" smtClean="0"/>
              <a:t>connection to</a:t>
            </a:r>
            <a:r>
              <a:rPr lang="en-US" dirty="0" smtClean="0"/>
              <a:t> students’ lives and the community</a:t>
            </a:r>
            <a:endParaRPr lang="en-US" i="1" dirty="0" smtClean="0"/>
          </a:p>
          <a:p>
            <a:r>
              <a:rPr lang="en-US" dirty="0" smtClean="0"/>
              <a:t>Perceived limitations of teacher-provided assignments</a:t>
            </a:r>
            <a:endParaRPr lang="en-US" dirty="0"/>
          </a:p>
          <a:p>
            <a:pPr lvl="1"/>
            <a:r>
              <a:rPr lang="en-US" dirty="0" smtClean="0"/>
              <a:t>Doesn’t </a:t>
            </a:r>
            <a:r>
              <a:rPr lang="en-US" dirty="0"/>
              <a:t>build </a:t>
            </a:r>
            <a:r>
              <a:rPr lang="en-US" dirty="0" smtClean="0"/>
              <a:t>students’ abilities to choose what and how they learn</a:t>
            </a:r>
          </a:p>
          <a:p>
            <a:pPr lvl="1"/>
            <a:r>
              <a:rPr lang="en-US" dirty="0" smtClean="0"/>
              <a:t>Students are passive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950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AIW Framework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51032"/>
            <a:ext cx="6667078" cy="5105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146" y="3155663"/>
            <a:ext cx="1644802" cy="100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96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4979"/>
            <a:ext cx="9144000" cy="1143000"/>
          </a:xfrm>
        </p:spPr>
        <p:txBody>
          <a:bodyPr/>
          <a:lstStyle/>
          <a:p>
            <a:r>
              <a:rPr lang="en-US" dirty="0" smtClean="0"/>
              <a:t>Assignments – S2: Elaborated Written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806977"/>
            <a:ext cx="7691719" cy="4351775"/>
          </a:xfrm>
        </p:spPr>
        <p:txBody>
          <a:bodyPr/>
          <a:lstStyle/>
          <a:p>
            <a:r>
              <a:rPr lang="en-US" dirty="0" smtClean="0"/>
              <a:t>Fantastic:</a:t>
            </a:r>
          </a:p>
          <a:p>
            <a:pPr lvl="1"/>
            <a:r>
              <a:rPr lang="en-US" dirty="0" smtClean="0"/>
              <a:t>Students are challenged to express </a:t>
            </a:r>
            <a:r>
              <a:rPr lang="en-US" i="1" dirty="0" smtClean="0"/>
              <a:t>their</a:t>
            </a:r>
            <a:r>
              <a:rPr lang="en-US" dirty="0" smtClean="0"/>
              <a:t> understanding</a:t>
            </a:r>
          </a:p>
          <a:p>
            <a:r>
              <a:rPr lang="en-US" dirty="0" smtClean="0"/>
              <a:t>Perceived limitation:</a:t>
            </a:r>
          </a:p>
          <a:p>
            <a:pPr lvl="1"/>
            <a:r>
              <a:rPr lang="en-US" dirty="0" smtClean="0"/>
              <a:t>Reading student work and providing substantive feedback proves daunting with multiple courses and large numbers of students.</a:t>
            </a:r>
          </a:p>
        </p:txBody>
      </p:sp>
    </p:spTree>
    <p:extLst>
      <p:ext uri="{BB962C8B-B14F-4D97-AF65-F5344CB8AC3E}">
        <p14:creationId xmlns:p14="http://schemas.microsoft.com/office/powerpoint/2010/main" val="3742760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 Assignments</a:t>
            </a:r>
            <a:endParaRPr lang="en-US" dirty="0"/>
          </a:p>
        </p:txBody>
      </p:sp>
      <p:pic>
        <p:nvPicPr>
          <p:cNvPr id="4" name="Student-Learner  1.0- 'The Housewarming'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5488" y="1709738"/>
            <a:ext cx="7693025" cy="4327525"/>
          </a:xfrm>
        </p:spPr>
      </p:pic>
      <p:sp>
        <p:nvSpPr>
          <p:cNvPr id="6" name="TextBox 5"/>
          <p:cNvSpPr txBox="1"/>
          <p:nvPr/>
        </p:nvSpPr>
        <p:spPr>
          <a:xfrm>
            <a:off x="5636572" y="6488668"/>
            <a:ext cx="35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Optima"/>
                <a:cs typeface="Optima"/>
              </a:rPr>
              <a:t>Council for 21</a:t>
            </a:r>
            <a:r>
              <a:rPr lang="en-US" baseline="30000" dirty="0" smtClean="0">
                <a:latin typeface="Optima"/>
                <a:cs typeface="Optima"/>
              </a:rPr>
              <a:t>st</a:t>
            </a:r>
            <a:r>
              <a:rPr lang="en-US" dirty="0" smtClean="0">
                <a:latin typeface="Optima"/>
                <a:cs typeface="Optima"/>
              </a:rPr>
              <a:t> Century Learning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4016712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AIW Framework – Evaluating Student 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8930"/>
          <a:stretch/>
        </p:blipFill>
        <p:spPr>
          <a:xfrm>
            <a:off x="1270000" y="1806976"/>
            <a:ext cx="6667078" cy="46499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123" y="2134327"/>
            <a:ext cx="1492631" cy="7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41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pic>
        <p:nvPicPr>
          <p:cNvPr id="4" name="Student Learner 2.0  'The Quiz'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5488" y="1709738"/>
            <a:ext cx="7693025" cy="4327525"/>
          </a:xfrm>
        </p:spPr>
      </p:pic>
      <p:sp>
        <p:nvSpPr>
          <p:cNvPr id="5" name="TextBox 4"/>
          <p:cNvSpPr txBox="1"/>
          <p:nvPr/>
        </p:nvSpPr>
        <p:spPr>
          <a:xfrm>
            <a:off x="5636572" y="6488668"/>
            <a:ext cx="35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Optima"/>
                <a:cs typeface="Optima"/>
              </a:rPr>
              <a:t>Council for 21</a:t>
            </a:r>
            <a:r>
              <a:rPr lang="en-US" baseline="30000" dirty="0" smtClean="0">
                <a:latin typeface="Optima"/>
                <a:cs typeface="Optima"/>
              </a:rPr>
              <a:t>st</a:t>
            </a:r>
            <a:r>
              <a:rPr lang="en-US" dirty="0" smtClean="0">
                <a:latin typeface="Optima"/>
                <a:cs typeface="Optima"/>
              </a:rPr>
              <a:t> Century Learning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185629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694706"/>
            <a:ext cx="7691719" cy="1143000"/>
          </a:xfrm>
        </p:spPr>
        <p:txBody>
          <a:bodyPr/>
          <a:lstStyle/>
          <a:p>
            <a:r>
              <a:rPr lang="en-US" dirty="0"/>
              <a:t>AIW Framework – Evaluating Student </a:t>
            </a:r>
            <a:r>
              <a:rPr lang="en-US" dirty="0" smtClean="0"/>
              <a:t>Work</a:t>
            </a:r>
            <a:br>
              <a:rPr lang="en-US" dirty="0" smtClean="0"/>
            </a:br>
            <a:r>
              <a:rPr lang="en-US" dirty="0" smtClean="0"/>
              <a:t>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2605713"/>
            <a:ext cx="7691719" cy="355303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Helpful challenge to teacher:</a:t>
            </a:r>
          </a:p>
          <a:p>
            <a:pPr lvl="1"/>
            <a:r>
              <a:rPr lang="en-US" dirty="0" smtClean="0"/>
              <a:t>Majority of assessment standards are about metacognition and communication methods.</a:t>
            </a:r>
          </a:p>
          <a:p>
            <a:r>
              <a:rPr lang="en-US" dirty="0" smtClean="0"/>
              <a:t>AIW guidelines claim a limited scope:</a:t>
            </a:r>
          </a:p>
          <a:p>
            <a:pPr lvl="1"/>
            <a:r>
              <a:rPr lang="en-US" dirty="0" smtClean="0"/>
              <a:t>Written work, not:</a:t>
            </a:r>
          </a:p>
          <a:p>
            <a:pPr lvl="2"/>
            <a:r>
              <a:rPr lang="en-US" dirty="0" smtClean="0"/>
              <a:t>investigative work</a:t>
            </a:r>
          </a:p>
          <a:p>
            <a:pPr lvl="2"/>
            <a:r>
              <a:rPr lang="en-US" dirty="0" smtClean="0"/>
              <a:t>experiment design</a:t>
            </a:r>
          </a:p>
          <a:p>
            <a:pPr lvl="2"/>
            <a:r>
              <a:rPr lang="en-US" dirty="0" smtClean="0"/>
              <a:t>making decisions about life &amp; society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957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2854499"/>
            <a:ext cx="7691719" cy="3304253"/>
          </a:xfrm>
        </p:spPr>
        <p:txBody>
          <a:bodyPr/>
          <a:lstStyle/>
          <a:p>
            <a:r>
              <a:rPr lang="en-US" dirty="0" smtClean="0"/>
              <a:t>How can we adapt these?</a:t>
            </a:r>
          </a:p>
          <a:p>
            <a:pPr lvl="1"/>
            <a:r>
              <a:rPr lang="en-US" dirty="0" smtClean="0"/>
              <a:t>S1: </a:t>
            </a:r>
            <a:r>
              <a:rPr lang="en-US" dirty="0"/>
              <a:t>Construction of Knowledge (Analysis) </a:t>
            </a:r>
            <a:endParaRPr lang="en-US" dirty="0" smtClean="0"/>
          </a:p>
          <a:p>
            <a:pPr lvl="1"/>
            <a:r>
              <a:rPr lang="en-US" dirty="0" smtClean="0"/>
              <a:t>S2: Disciplinary </a:t>
            </a:r>
            <a:r>
              <a:rPr lang="en-US" dirty="0"/>
              <a:t>Concepts </a:t>
            </a:r>
            <a:endParaRPr lang="en-US" dirty="0" smtClean="0"/>
          </a:p>
          <a:p>
            <a:pPr lvl="1"/>
            <a:r>
              <a:rPr lang="en-US" dirty="0" smtClean="0"/>
              <a:t>S3: Elaborated </a:t>
            </a:r>
            <a:r>
              <a:rPr lang="en-US" dirty="0"/>
              <a:t>Written Communication (discipline specific) </a:t>
            </a:r>
            <a:endParaRPr lang="en-US" dirty="0" smtClean="0"/>
          </a:p>
          <a:p>
            <a:pPr lvl="1"/>
            <a:r>
              <a:rPr lang="en-US" dirty="0" smtClean="0"/>
              <a:t>S4: Elaborated </a:t>
            </a:r>
            <a:r>
              <a:rPr lang="en-US" dirty="0"/>
              <a:t>Written Communication (writing)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6141" y="694706"/>
            <a:ext cx="7691719" cy="1143000"/>
          </a:xfrm>
        </p:spPr>
        <p:txBody>
          <a:bodyPr/>
          <a:lstStyle/>
          <a:p>
            <a:r>
              <a:rPr lang="en-US" dirty="0"/>
              <a:t>AIW Framework – Evaluating Student </a:t>
            </a:r>
            <a:r>
              <a:rPr lang="en-US" dirty="0" smtClean="0"/>
              <a:t>Work</a:t>
            </a:r>
            <a:br>
              <a:rPr lang="en-US" dirty="0" smtClean="0"/>
            </a:br>
            <a:r>
              <a:rPr lang="en-US" dirty="0" smtClean="0"/>
              <a:t>(Assessment)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96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– My Journey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Guiding Principles</a:t>
            </a:r>
          </a:p>
          <a:p>
            <a:pPr lvl="1"/>
            <a:r>
              <a:rPr lang="en-US" dirty="0" smtClean="0"/>
              <a:t>Support students in meaningful evaluation of their learning (GA’s 12-step program)</a:t>
            </a:r>
          </a:p>
          <a:p>
            <a:pPr lvl="1"/>
            <a:r>
              <a:rPr lang="en-US" dirty="0" smtClean="0"/>
              <a:t>Get feedback on what is helping students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635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– My Journey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Guiding Principles</a:t>
            </a:r>
          </a:p>
          <a:p>
            <a:pPr lvl="1"/>
            <a:r>
              <a:rPr lang="en-US" dirty="0" smtClean="0"/>
              <a:t>Support students in meaningful evaluation of their learning (GA’s 12-step program)</a:t>
            </a:r>
          </a:p>
          <a:p>
            <a:pPr lvl="1"/>
            <a:r>
              <a:rPr lang="en-US" dirty="0" smtClean="0"/>
              <a:t>Get feedback on what is helping students</a:t>
            </a:r>
          </a:p>
          <a:p>
            <a:r>
              <a:rPr lang="en-US" dirty="0" smtClean="0"/>
              <a:t>“Assessment for Learning”</a:t>
            </a:r>
          </a:p>
          <a:p>
            <a:pPr lvl="1"/>
            <a:r>
              <a:rPr lang="en-US" dirty="0" smtClean="0"/>
              <a:t>Majority of reported scores based on learning target – not assignment rubrics</a:t>
            </a:r>
          </a:p>
        </p:txBody>
      </p:sp>
    </p:spTree>
    <p:extLst>
      <p:ext uri="{BB962C8B-B14F-4D97-AF65-F5344CB8AC3E}">
        <p14:creationId xmlns:p14="http://schemas.microsoft.com/office/powerpoint/2010/main" val="3004621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– My Journey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important?</a:t>
            </a:r>
          </a:p>
          <a:p>
            <a:pPr lvl="1"/>
            <a:r>
              <a:rPr lang="en-US" dirty="0" smtClean="0"/>
              <a:t>Get it right once vs. Successful progress</a:t>
            </a:r>
          </a:p>
          <a:p>
            <a:pPr lvl="1"/>
            <a:r>
              <a:rPr lang="en-US" dirty="0" smtClean="0"/>
              <a:t>Who would you want to pack you parachute?</a:t>
            </a:r>
          </a:p>
        </p:txBody>
      </p:sp>
    </p:spTree>
    <p:extLst>
      <p:ext uri="{BB962C8B-B14F-4D97-AF65-F5344CB8AC3E}">
        <p14:creationId xmlns:p14="http://schemas.microsoft.com/office/powerpoint/2010/main" val="3512450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– My Journey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important?</a:t>
            </a:r>
          </a:p>
          <a:p>
            <a:pPr lvl="1"/>
            <a:r>
              <a:rPr lang="en-US" dirty="0" smtClean="0"/>
              <a:t>Get it right once vs. Successful progress</a:t>
            </a:r>
          </a:p>
          <a:p>
            <a:pPr lvl="1"/>
            <a:r>
              <a:rPr lang="en-US" dirty="0" smtClean="0"/>
              <a:t>Who would you want to pack you parachute?</a:t>
            </a:r>
          </a:p>
          <a:p>
            <a:r>
              <a:rPr lang="en-US" dirty="0" err="1" smtClean="0"/>
              <a:t>ActiveGrade</a:t>
            </a:r>
            <a:r>
              <a:rPr lang="en-US" dirty="0" smtClean="0"/>
              <a:t>, </a:t>
            </a:r>
            <a:r>
              <a:rPr lang="en-US" dirty="0" err="1" smtClean="0"/>
              <a:t>BlueHarvest</a:t>
            </a:r>
            <a:r>
              <a:rPr lang="en-US" dirty="0" smtClean="0"/>
              <a:t> Feedback</a:t>
            </a:r>
          </a:p>
        </p:txBody>
      </p:sp>
    </p:spTree>
    <p:extLst>
      <p:ext uri="{BB962C8B-B14F-4D97-AF65-F5344CB8AC3E}">
        <p14:creationId xmlns:p14="http://schemas.microsoft.com/office/powerpoint/2010/main" val="311110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92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Science Assessment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833165"/>
            <a:ext cx="7691719" cy="4325587"/>
          </a:xfrm>
        </p:spPr>
        <p:txBody>
          <a:bodyPr/>
          <a:lstStyle/>
          <a:p>
            <a:r>
              <a:rPr lang="en-US" dirty="0"/>
              <a:t>Choose two of the following claims that have been reported in the media. For each one, what is wrong with the claim? Also offer evidence to refute the claim. </a:t>
            </a:r>
            <a:endParaRPr lang="en-US" dirty="0" smtClean="0"/>
          </a:p>
          <a:p>
            <a:pPr lvl="1"/>
            <a:r>
              <a:rPr lang="en-US" dirty="0" smtClean="0"/>
              <a:t>Temperatures </a:t>
            </a:r>
            <a:r>
              <a:rPr lang="en-US" dirty="0"/>
              <a:t>have been flat for 10 or 15 years. Therefore, the climate isn’t changing. </a:t>
            </a:r>
          </a:p>
          <a:p>
            <a:pPr lvl="1"/>
            <a:r>
              <a:rPr lang="en-US" dirty="0" smtClean="0"/>
              <a:t>There </a:t>
            </a:r>
            <a:r>
              <a:rPr lang="en-US" dirty="0"/>
              <a:t>was drought for the past two summers. Therefore, the climate is getting hotter. </a:t>
            </a:r>
            <a:endParaRPr lang="en-US" dirty="0" smtClean="0"/>
          </a:p>
          <a:p>
            <a:pPr lvl="1"/>
            <a:r>
              <a:rPr lang="en-US" dirty="0" smtClean="0"/>
              <a:t>There </a:t>
            </a:r>
            <a:r>
              <a:rPr lang="en-US" dirty="0"/>
              <a:t>was a polar vortex in the Midwest last month. Therefore, the climate is getting cooler.</a:t>
            </a:r>
          </a:p>
        </p:txBody>
      </p:sp>
    </p:spTree>
    <p:extLst>
      <p:ext uri="{BB962C8B-B14F-4D97-AF65-F5344CB8AC3E}">
        <p14:creationId xmlns:p14="http://schemas.microsoft.com/office/powerpoint/2010/main" val="344924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8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Physics &amp;</a:t>
            </a:r>
            <a:br>
              <a:rPr lang="en-US" dirty="0" smtClean="0"/>
            </a:br>
            <a:r>
              <a:rPr lang="en-US" dirty="0" smtClean="0"/>
              <a:t>Foundations of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818105"/>
            <a:ext cx="7691719" cy="4340647"/>
          </a:xfrm>
        </p:spPr>
        <p:txBody>
          <a:bodyPr/>
          <a:lstStyle/>
          <a:p>
            <a:r>
              <a:rPr lang="en-US" dirty="0" smtClean="0"/>
              <a:t>Settled on Modeling</a:t>
            </a:r>
            <a:r>
              <a:rPr lang="en-US" baseline="0" dirty="0" smtClean="0"/>
              <a:t> Instruction for now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49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My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not answer a question that I believe a student is capable of answering.</a:t>
            </a:r>
          </a:p>
          <a:p>
            <a:pPr lvl="1"/>
            <a:r>
              <a:rPr lang="en-US" dirty="0"/>
              <a:t>E.g. Should we start this?</a:t>
            </a:r>
          </a:p>
          <a:p>
            <a:r>
              <a:rPr lang="en-US" dirty="0"/>
              <a:t>Any words that students use must first be understood via consensus.</a:t>
            </a:r>
          </a:p>
          <a:p>
            <a:pPr lvl="1"/>
            <a:r>
              <a:rPr lang="en-US" dirty="0"/>
              <a:t>E.g. “gravity,” “momentum,” “force,” “energy,” etc. are not allowed until we’ve reached an understanding of what it means</a:t>
            </a:r>
          </a:p>
          <a:p>
            <a:r>
              <a:rPr lang="en-US" dirty="0"/>
              <a:t>Context before content.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75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2-07 at 12.50.50 P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878"/>
            <a:ext cx="9144000" cy="688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96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umblr_mi1mkbm5OG1rqfhi2o1_250.gif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r="4666"/>
          <a:stretch>
            <a:fillRect/>
          </a:stretch>
        </p:blipFill>
        <p:spPr>
          <a:xfrm>
            <a:off x="6377922" y="629235"/>
            <a:ext cx="2039938" cy="247491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1" y="629235"/>
            <a:ext cx="5654022" cy="2783420"/>
          </a:xfrm>
        </p:spPr>
        <p:txBody>
          <a:bodyPr>
            <a:normAutofit/>
          </a:bodyPr>
          <a:lstStyle/>
          <a:p>
            <a:r>
              <a:rPr lang="en-US" sz="1700" dirty="0" smtClean="0"/>
              <a:t>Cedar Rapids CSD. </a:t>
            </a:r>
            <a:r>
              <a:rPr lang="en-US" sz="1700" i="1" dirty="0" smtClean="0"/>
              <a:t>Big Ideas Group</a:t>
            </a:r>
            <a:r>
              <a:rPr lang="en-US" sz="1700" dirty="0" smtClean="0"/>
              <a:t>. </a:t>
            </a:r>
            <a:r>
              <a:rPr lang="en-US" sz="1700" dirty="0" smtClean="0">
                <a:hlinkClick r:id="rId3"/>
              </a:rPr>
              <a:t>http://bigideasgroup.org/</a:t>
            </a:r>
            <a:r>
              <a:rPr lang="en-US" sz="1700" dirty="0" smtClean="0"/>
              <a:t> </a:t>
            </a:r>
          </a:p>
          <a:p>
            <a:r>
              <a:rPr lang="en-US" sz="1700" dirty="0" smtClean="0"/>
              <a:t>Clough, M., Berg, C., Olson., J. “Promoting Effective Science Teacher Education and Science Teaching: A Framework for Teacher Decision-Making.” </a:t>
            </a:r>
            <a:r>
              <a:rPr lang="en-US" sz="1700" i="1" dirty="0" smtClean="0"/>
              <a:t>Intl. J. Sci. &amp; Mat. Ed.</a:t>
            </a:r>
            <a:r>
              <a:rPr lang="en-US" sz="1700" dirty="0" smtClean="0"/>
              <a:t>, 2008.</a:t>
            </a:r>
          </a:p>
          <a:p>
            <a:r>
              <a:rPr lang="en-US" sz="1700" dirty="0" smtClean="0"/>
              <a:t>Next Generation Science Standards</a:t>
            </a:r>
          </a:p>
          <a:p>
            <a:endParaRPr lang="en-US" sz="1700" dirty="0" smtClean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726140" y="3251980"/>
            <a:ext cx="7691719" cy="341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2400"/>
              </a:spcBef>
              <a:buSzPct val="90000"/>
              <a:buFont typeface="Wingdings" pitchFamily="2" charset="2"/>
              <a:buChar char="v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12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v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3650" indent="-349250" algn="l" defTabSz="914400" rtl="0" eaLnBrk="1" latinLnBrk="0" hangingPunct="1">
              <a:spcBef>
                <a:spcPts val="1200"/>
              </a:spcBef>
              <a:buSzPct val="90000"/>
              <a:buFont typeface="Wingdings" pitchFamily="2" charset="2"/>
              <a:buChar char="v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6550" algn="l" defTabSz="914400" rtl="0" eaLnBrk="1" latinLnBrk="0" hangingPunct="1">
              <a:spcBef>
                <a:spcPts val="12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v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46275" indent="-346075" algn="l" defTabSz="914400" rtl="0" eaLnBrk="1" latinLnBrk="0" hangingPunct="1">
              <a:spcBef>
                <a:spcPts val="1200"/>
              </a:spcBef>
              <a:buSzPct val="90000"/>
              <a:buFont typeface="Wingdings" pitchFamily="2" charset="2"/>
              <a:buChar char="v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v"/>
              <a:defRPr lang="en-US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90763" indent="-344488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v"/>
              <a:defRPr lang="en-US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90763" indent="-344488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v"/>
              <a:defRPr lang="en-US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290763" indent="-344488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v"/>
              <a:defRPr lang="en-US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734180" y="3362256"/>
            <a:ext cx="7800352" cy="2539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spcBef>
                <a:spcPts val="2400"/>
              </a:spcBef>
              <a:buSzPct val="90000"/>
              <a:buFont typeface="Wingdings" pitchFamily="2" charset="2"/>
              <a:buChar char="v"/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Rowe, M. “Wait-Time: Slowing Down May Be a Way of Speeding Up.” </a:t>
            </a:r>
            <a:r>
              <a:rPr lang="en-US" sz="1700" i="1" dirty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Journal of Teacher Education</a:t>
            </a: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, Jan-Feb 1986.</a:t>
            </a:r>
            <a:endParaRPr lang="en-US" sz="1700" dirty="0" smtClean="0">
              <a:solidFill>
                <a:prstClr val="black">
                  <a:lumMod val="75000"/>
                  <a:lumOff val="25000"/>
                </a:prstClr>
              </a:solidFill>
              <a:latin typeface="Optima"/>
              <a:cs typeface="Optima"/>
            </a:endParaRPr>
          </a:p>
          <a:p>
            <a:pPr marL="457200" lvl="0" indent="-457200" defTabSz="914400">
              <a:spcBef>
                <a:spcPts val="2400"/>
              </a:spcBef>
              <a:buSzPct val="90000"/>
              <a:buFont typeface="Wingdings" pitchFamily="2" charset="2"/>
              <a:buChar char="v"/>
            </a:pPr>
            <a:r>
              <a:rPr lang="en-US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Schwartz</a:t>
            </a: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, M. “Depth vs. Breadth: How Content Coverage in High School Science Courses Relates to Later Success in College Science Coursework.” </a:t>
            </a:r>
            <a:r>
              <a:rPr lang="en-US" sz="1700" i="1" dirty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Sci. Ed.</a:t>
            </a: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, 2008</a:t>
            </a:r>
            <a:r>
              <a:rPr lang="en-US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.</a:t>
            </a:r>
          </a:p>
          <a:p>
            <a:pPr marL="457200" lvl="0" indent="-457200" defTabSz="914400">
              <a:spcBef>
                <a:spcPts val="2400"/>
              </a:spcBef>
              <a:buSzPct val="90000"/>
              <a:buFont typeface="Wingdings" pitchFamily="2" charset="2"/>
              <a:buChar char="v"/>
            </a:pPr>
            <a:r>
              <a:rPr lang="en-US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Stanford University. </a:t>
            </a:r>
            <a:r>
              <a:rPr lang="en-US" sz="17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Climate Change Education</a:t>
            </a:r>
            <a:r>
              <a:rPr lang="en-US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. </a:t>
            </a:r>
            <a:r>
              <a:rPr lang="en-US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  <a:hlinkClick r:id="rId4"/>
              </a:rPr>
              <a:t>https://pangea.stanford.edu/programs/outreach/climatechange/curriculum</a:t>
            </a:r>
            <a:r>
              <a:rPr lang="en-US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Optima"/>
                <a:cs typeface="Optima"/>
              </a:rPr>
              <a:t> </a:t>
            </a:r>
            <a:endParaRPr lang="en-US" sz="1700" dirty="0">
              <a:solidFill>
                <a:srgbClr val="404040"/>
              </a:solidFill>
              <a:latin typeface="Optima"/>
              <a:cs typeface="Optim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09019" y="6488668"/>
            <a:ext cx="2234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 smtClean="0">
                <a:latin typeface="Optima"/>
                <a:cs typeface="Optima"/>
              </a:rPr>
              <a:t>Masterpiece Theater</a:t>
            </a:r>
            <a:endParaRPr lang="en-US" i="1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4197655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Venture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Venture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Ven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76200" dist="25400" dir="13500000">
              <a:srgbClr val="4B4B4B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shade val="10000"/>
                <a:alpha val="30000"/>
                <a:satMod val="60000"/>
              </a:schemeClr>
              <a:schemeClr val="phClr">
                <a:tint val="20000"/>
                <a:alpha val="5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Venture.thmx</Template>
  <TotalTime>763</TotalTime>
  <Words>1376</Words>
  <Application>Microsoft Macintosh PowerPoint</Application>
  <PresentationFormat>On-screen Show (4:3)</PresentationFormat>
  <Paragraphs>221</Paragraphs>
  <Slides>45</Slides>
  <Notes>17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Venture</vt:lpstr>
      <vt:lpstr>A-scI-W</vt:lpstr>
      <vt:lpstr>Get to Know Each Other</vt:lpstr>
      <vt:lpstr>Get to Know Each Other</vt:lpstr>
      <vt:lpstr>Setting</vt:lpstr>
      <vt:lpstr>The Heart of AIW</vt:lpstr>
      <vt:lpstr>The Heart of AIW</vt:lpstr>
      <vt:lpstr>Gold, Right?</vt:lpstr>
      <vt:lpstr>What’s Missing?</vt:lpstr>
      <vt:lpstr>What’s Missing?</vt:lpstr>
      <vt:lpstr>What’s Missing?</vt:lpstr>
      <vt:lpstr>Current Science</vt:lpstr>
      <vt:lpstr>Current Science: Climate Change</vt:lpstr>
      <vt:lpstr>Cliché But Works</vt:lpstr>
      <vt:lpstr>Sequence So Far</vt:lpstr>
      <vt:lpstr>PowerPoint Presentation</vt:lpstr>
      <vt:lpstr>AIW Framework</vt:lpstr>
      <vt:lpstr>Framework for Teacher Decision-Making</vt:lpstr>
      <vt:lpstr>PowerPoint Presentation</vt:lpstr>
      <vt:lpstr>AIW Framework</vt:lpstr>
      <vt:lpstr>Instruction – S1: Higher Order Thinking</vt:lpstr>
      <vt:lpstr>AIW Framework</vt:lpstr>
      <vt:lpstr>Instruction – S2: Deep Knowledge</vt:lpstr>
      <vt:lpstr>Instruction – S3: Substantive Conversation</vt:lpstr>
      <vt:lpstr>Instruction –  My Journey</vt:lpstr>
      <vt:lpstr>AIW Framework</vt:lpstr>
      <vt:lpstr>Assignments</vt:lpstr>
      <vt:lpstr>AIW Framework - Assignments</vt:lpstr>
      <vt:lpstr>AIW Framework</vt:lpstr>
      <vt:lpstr>Assignments – S2: Elaborated Written Communication</vt:lpstr>
      <vt:lpstr>Authentic Assignments</vt:lpstr>
      <vt:lpstr>AIW Framework – Evaluating Student Work</vt:lpstr>
      <vt:lpstr>Assessment</vt:lpstr>
      <vt:lpstr>AIW Framework – Evaluating Student Work (Assessment)</vt:lpstr>
      <vt:lpstr>AIW Framework – Evaluating Student Work (Assessment)</vt:lpstr>
      <vt:lpstr>Assessment – My Journey</vt:lpstr>
      <vt:lpstr>Assessment – My Journey</vt:lpstr>
      <vt:lpstr>Assessment – My Journey</vt:lpstr>
      <vt:lpstr>Assessment – My Journey</vt:lpstr>
      <vt:lpstr>PowerPoint Presentation</vt:lpstr>
      <vt:lpstr>Current Science Assessment Example</vt:lpstr>
      <vt:lpstr>PowerPoint Presentation</vt:lpstr>
      <vt:lpstr>Physics &amp; Foundations of Science</vt:lpstr>
      <vt:lpstr>Characteristics of My Classroom</vt:lpstr>
      <vt:lpstr>PowerPoint Presentation</vt:lpstr>
      <vt:lpstr>PowerPoint Presentation</vt:lpstr>
    </vt:vector>
  </TitlesOfParts>
  <Company>South Hamilton Community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Leif Segen</dc:creator>
  <cp:lastModifiedBy>Leif Segen</cp:lastModifiedBy>
  <cp:revision>32</cp:revision>
  <dcterms:created xsi:type="dcterms:W3CDTF">2014-02-07T06:02:12Z</dcterms:created>
  <dcterms:modified xsi:type="dcterms:W3CDTF">2014-02-07T18:51:53Z</dcterms:modified>
</cp:coreProperties>
</file>